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  <p:sldMasterId id="2147483684" r:id="rId3"/>
  </p:sldMasterIdLst>
  <p:notesMasterIdLst>
    <p:notesMasterId r:id="rId48"/>
  </p:notesMasterIdLst>
  <p:sldIdLst>
    <p:sldId id="488" r:id="rId4"/>
    <p:sldId id="567" r:id="rId5"/>
    <p:sldId id="471" r:id="rId6"/>
    <p:sldId id="467" r:id="rId7"/>
    <p:sldId id="440" r:id="rId8"/>
    <p:sldId id="468" r:id="rId9"/>
    <p:sldId id="469" r:id="rId10"/>
    <p:sldId id="464" r:id="rId11"/>
    <p:sldId id="466" r:id="rId12"/>
    <p:sldId id="549" r:id="rId13"/>
    <p:sldId id="550" r:id="rId14"/>
    <p:sldId id="551" r:id="rId15"/>
    <p:sldId id="552" r:id="rId16"/>
    <p:sldId id="553" r:id="rId17"/>
    <p:sldId id="554" r:id="rId18"/>
    <p:sldId id="555" r:id="rId19"/>
    <p:sldId id="556" r:id="rId20"/>
    <p:sldId id="557" r:id="rId21"/>
    <p:sldId id="558" r:id="rId22"/>
    <p:sldId id="559" r:id="rId23"/>
    <p:sldId id="560" r:id="rId24"/>
    <p:sldId id="561" r:id="rId25"/>
    <p:sldId id="562" r:id="rId26"/>
    <p:sldId id="563" r:id="rId27"/>
    <p:sldId id="564" r:id="rId28"/>
    <p:sldId id="565" r:id="rId29"/>
    <p:sldId id="566" r:id="rId30"/>
    <p:sldId id="568" r:id="rId31"/>
    <p:sldId id="519" r:id="rId32"/>
    <p:sldId id="520" r:id="rId33"/>
    <p:sldId id="521" r:id="rId34"/>
    <p:sldId id="522" r:id="rId35"/>
    <p:sldId id="523" r:id="rId36"/>
    <p:sldId id="524" r:id="rId37"/>
    <p:sldId id="525" r:id="rId38"/>
    <p:sldId id="526" r:id="rId39"/>
    <p:sldId id="527" r:id="rId40"/>
    <p:sldId id="528" r:id="rId41"/>
    <p:sldId id="529" r:id="rId42"/>
    <p:sldId id="482" r:id="rId43"/>
    <p:sldId id="530" r:id="rId44"/>
    <p:sldId id="474" r:id="rId45"/>
    <p:sldId id="531" r:id="rId46"/>
    <p:sldId id="532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0F3881A-EF80-4308-97BE-49F62CFA8B42}">
          <p14:sldIdLst>
            <p14:sldId id="488"/>
          </p14:sldIdLst>
        </p14:section>
        <p14:section name="The grammar of graphics" id="{95832118-1287-4D00-9A96-A72F54DD1301}">
          <p14:sldIdLst>
            <p14:sldId id="567"/>
            <p14:sldId id="471"/>
            <p14:sldId id="467"/>
            <p14:sldId id="440"/>
            <p14:sldId id="468"/>
            <p14:sldId id="469"/>
            <p14:sldId id="464"/>
            <p14:sldId id="466"/>
            <p14:sldId id="549"/>
            <p14:sldId id="550"/>
            <p14:sldId id="551"/>
            <p14:sldId id="552"/>
            <p14:sldId id="553"/>
            <p14:sldId id="554"/>
            <p14:sldId id="555"/>
            <p14:sldId id="556"/>
            <p14:sldId id="557"/>
            <p14:sldId id="558"/>
            <p14:sldId id="559"/>
            <p14:sldId id="560"/>
            <p14:sldId id="561"/>
            <p14:sldId id="562"/>
            <p14:sldId id="563"/>
            <p14:sldId id="564"/>
            <p14:sldId id="565"/>
            <p14:sldId id="566"/>
          </p14:sldIdLst>
        </p14:section>
        <p14:section name="Data models" id="{511CB755-2592-4D5F-A80E-EE1518586722}">
          <p14:sldIdLst>
            <p14:sldId id="568"/>
            <p14:sldId id="519"/>
            <p14:sldId id="520"/>
            <p14:sldId id="521"/>
            <p14:sldId id="522"/>
            <p14:sldId id="523"/>
            <p14:sldId id="524"/>
            <p14:sldId id="525"/>
            <p14:sldId id="526"/>
            <p14:sldId id="527"/>
            <p14:sldId id="528"/>
            <p14:sldId id="529"/>
            <p14:sldId id="482"/>
            <p14:sldId id="530"/>
            <p14:sldId id="474"/>
            <p14:sldId id="531"/>
            <p14:sldId id="53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C245"/>
    <a:srgbClr val="36B7B4"/>
    <a:srgbClr val="275E7D"/>
    <a:srgbClr val="122B39"/>
    <a:srgbClr val="EB5C2E"/>
    <a:srgbClr val="0063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4CE12C-3DC4-46BE-93B7-2F0303A61250}" v="93" dt="2023-09-14T12:15:45.6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1" autoAdjust="0"/>
    <p:restoredTop sz="84475" autoAdjust="0"/>
  </p:normalViewPr>
  <p:slideViewPr>
    <p:cSldViewPr snapToGrid="0">
      <p:cViewPr varScale="1">
        <p:scale>
          <a:sx n="133" d="100"/>
          <a:sy n="133" d="100"/>
        </p:scale>
        <p:origin x="232" y="2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microsoft.com/office/2015/10/relationships/revisionInfo" Target="revisionInfo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51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gif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5DA3C-BDF6-44EF-83ED-A29CA680A5AA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F1FA71-43BA-430C-A352-65181A5623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844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neuron.2018.07.038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Tamara </a:t>
            </a:r>
            <a:r>
              <a:rPr lang="en-US" dirty="0" err="1"/>
              <a:t>MCcleary</a:t>
            </a:r>
            <a:r>
              <a:rPr lang="en-US" dirty="0"/>
              <a:t> – Tech Influencer</a:t>
            </a:r>
          </a:p>
          <a:p>
            <a:r>
              <a:rPr lang="en-US" dirty="0"/>
              <a:t>The data science pyramid</a:t>
            </a:r>
          </a:p>
          <a:p>
            <a:endParaRPr lang="en-US" dirty="0"/>
          </a:p>
          <a:p>
            <a:r>
              <a:rPr lang="en-US" dirty="0"/>
              <a:t>What do some of the more “fashionable” terms mean?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solidFill>
                  <a:schemeClr val="bg1"/>
                </a:solidFill>
              </a:rPr>
              <a:t>https://twitter.com/TamaraMcCleary/status/1061197523610550272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69291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https://www.historyofinformation.com/detail.php?entryid=2929</a:t>
            </a:r>
            <a:endParaRPr lang="hu-HU" dirty="0"/>
          </a:p>
          <a:p>
            <a:r>
              <a:rPr lang="en-GB" dirty="0"/>
              <a:t>https://www.historyofinformation.com/detail.php?id=3361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44128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https://www.historyofinformation.com/detail.php?entryid=2929</a:t>
            </a:r>
            <a:endParaRPr lang="hu-HU" dirty="0"/>
          </a:p>
          <a:p>
            <a:r>
              <a:rPr lang="en-GB" dirty="0"/>
              <a:t>https://www.historyofinformation.com/detail.php?id=3361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37406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Bertin’s</a:t>
            </a:r>
            <a:r>
              <a:rPr lang="en-US" dirty="0"/>
              <a:t> list – based on theoretical considerations of semiology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01224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77000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Mackinlay’s list – based on his experiments with computer graphics, trying to automate and formalize the creation of charts</a:t>
            </a:r>
          </a:p>
          <a:p>
            <a:r>
              <a:rPr lang="en-US" dirty="0"/>
              <a:t>The first charting algorithms. The Vega visual language/grammar is built on </a:t>
            </a:r>
            <a:r>
              <a:rPr lang="en-US" dirty="0" err="1"/>
              <a:t>Mackilnay’s</a:t>
            </a:r>
            <a:r>
              <a:rPr lang="en-US" dirty="0"/>
              <a:t> work.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77221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12767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02020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87217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16746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1942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one year, humanity generates around 1ZB of data.</a:t>
            </a:r>
          </a:p>
          <a:p>
            <a:r>
              <a:rPr lang="en-GB" dirty="0"/>
              <a:t>www.northeastern.edu/graduate/blog/how-much-data-produced-every-day/</a:t>
            </a:r>
          </a:p>
          <a:p>
            <a:endParaRPr lang="en-GB" dirty="0"/>
          </a:p>
          <a:p>
            <a:r>
              <a:rPr lang="en-GB" dirty="0"/>
              <a:t>If you take an average 10GB phone, that means 100 billion of phones.</a:t>
            </a:r>
          </a:p>
          <a:p>
            <a:r>
              <a:rPr lang="en-GB" dirty="0"/>
              <a:t>If you take these phones and you stack them, screen to back, you could build one million 800m tall towers.</a:t>
            </a:r>
          </a:p>
          <a:p>
            <a:r>
              <a:rPr lang="en-GB" dirty="0"/>
              <a:t>That is one Burj Khalifa for every pixel on this screen.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13331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56571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77559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76970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21311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646026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https://homes.cs.washington.edu/~jheer/files/zoo/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34425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Arecibo message. This is data science. Find what’s important in a sea of data. That’s useful information. Put that information into context. That is knowledge.</a:t>
            </a:r>
          </a:p>
          <a:p>
            <a:endParaRPr lang="en-US" dirty="0"/>
          </a:p>
          <a:p>
            <a:r>
              <a:rPr lang="en-US" dirty="0"/>
              <a:t>In David McCandless’ book, Knowledge is Beautiful, something similar is the inner cover photo.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In this particular course, we will be dealing with the part of data science that you might call “Business </a:t>
            </a:r>
            <a:r>
              <a:rPr lang="en-GB" dirty="0" err="1"/>
              <a:t>Inteligence</a:t>
            </a:r>
            <a:r>
              <a:rPr lang="en-GB" dirty="0"/>
              <a:t>”.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This is exactly the Data-&gt;Information-&gt;Knowledge process.</a:t>
            </a:r>
          </a:p>
          <a:p>
            <a:endParaRPr lang="en-GB" dirty="0"/>
          </a:p>
          <a:p>
            <a:r>
              <a:rPr lang="en-GB" dirty="0"/>
              <a:t>https://www.datapine.com/blog/business-intelligence-for-small-business/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92748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Data visualisation is a language of conversing with data.</a:t>
            </a:r>
          </a:p>
          <a:p>
            <a:endParaRPr lang="en-GB" dirty="0"/>
          </a:p>
          <a:p>
            <a:r>
              <a:rPr lang="en-GB" dirty="0"/>
              <a:t>https://medium.com/nightingale/the-cycle-of-encoding-and-decoding-f3ff17010631</a:t>
            </a:r>
          </a:p>
          <a:p>
            <a:endParaRPr lang="en-GB" dirty="0"/>
          </a:p>
          <a:p>
            <a:r>
              <a:rPr lang="en-GB" dirty="0"/>
              <a:t>You need to correctly learn how to speak the language of data. With everything it start with understanding WHAT are you trying to say.</a:t>
            </a:r>
          </a:p>
          <a:p>
            <a:r>
              <a:rPr lang="en-GB" dirty="0"/>
              <a:t>In the data </a:t>
            </a:r>
            <a:r>
              <a:rPr lang="en-GB" dirty="0" err="1"/>
              <a:t>sceince</a:t>
            </a:r>
            <a:r>
              <a:rPr lang="en-GB" dirty="0"/>
              <a:t> language, The DATA is the WHAT – the visualisation is the HOW.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942969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an overload of information.</a:t>
            </a:r>
          </a:p>
          <a:p>
            <a:r>
              <a:rPr lang="en-US" dirty="0"/>
              <a:t>We need a way to figure out what is important and what is not.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385069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an overload of information.</a:t>
            </a:r>
          </a:p>
          <a:p>
            <a:r>
              <a:rPr lang="en-US" dirty="0"/>
              <a:t>We need a way to figure out what is important and what is not.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87618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is practically infinite. But is your attention, too?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470535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an overload of information.</a:t>
            </a:r>
          </a:p>
          <a:p>
            <a:r>
              <a:rPr lang="en-US" dirty="0"/>
              <a:t>We need a way to figure out what is important and what is not.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894290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Open-floor question on what IS data science?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21343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model machine language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133103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model machine language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432525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model machine language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7263694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1170201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an overload of information.</a:t>
            </a:r>
          </a:p>
          <a:p>
            <a:r>
              <a:rPr lang="en-US" dirty="0"/>
              <a:t>We need a way to figure out what is important and what is not.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150415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Open-floor question on what IS data science?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278784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model machine language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006009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model machine language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25318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effectLst/>
                <a:latin typeface="inherit"/>
              </a:rPr>
              <a:t>Sabine Kastner et al., </a:t>
            </a:r>
            <a:r>
              <a:rPr lang="en-GB" u="none" strike="noStrike" dirty="0">
                <a:solidFill>
                  <a:srgbClr val="FFC200"/>
                </a:solidFill>
                <a:effectLst/>
                <a:latin typeface="inherit"/>
                <a:hlinkClick r:id="rId3"/>
              </a:rPr>
              <a:t>Princeton</a:t>
            </a:r>
            <a:r>
              <a:rPr lang="en-GB" dirty="0">
                <a:effectLst/>
                <a:latin typeface="inherit"/>
              </a:rPr>
              <a:t>, 2018</a:t>
            </a:r>
          </a:p>
          <a:p>
            <a:r>
              <a:rPr lang="en-GB" dirty="0">
                <a:effectLst/>
                <a:latin typeface="inherit"/>
              </a:rPr>
              <a:t>Your brain effectively has quarter of a second to decide what is important and what is not.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31328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an overload of information.</a:t>
            </a:r>
          </a:p>
          <a:p>
            <a:r>
              <a:rPr lang="en-US" dirty="0"/>
              <a:t>We need a way to figure out what is important and what is not.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405342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an overload of information.</a:t>
            </a:r>
          </a:p>
          <a:p>
            <a:r>
              <a:rPr lang="en-US" dirty="0"/>
              <a:t>We need a way to figure out what is important and what is not.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56375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an overload of information.</a:t>
            </a:r>
          </a:p>
          <a:p>
            <a:r>
              <a:rPr lang="en-US" dirty="0"/>
              <a:t>We need a way to figure out what is important and what is not.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38506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Data visualisation is a language of conversing with data.</a:t>
            </a:r>
          </a:p>
          <a:p>
            <a:endParaRPr lang="en-GB" dirty="0"/>
          </a:p>
          <a:p>
            <a:r>
              <a:rPr lang="en-GB" dirty="0"/>
              <a:t>https://medium.com/nightingale/the-cycle-of-encoding-and-decoding-f3ff17010631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94296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there is too much data, but our attention is limited.</a:t>
            </a:r>
          </a:p>
          <a:p>
            <a:r>
              <a:rPr lang="en-US" dirty="0"/>
              <a:t>The art is then to extract what is important from that huge pile of data.</a:t>
            </a:r>
          </a:p>
          <a:p>
            <a:r>
              <a:rPr lang="en-US" dirty="0"/>
              <a:t>Welcome to Data Science.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68463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50815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https://www.historyofinformation.com/detail.php?entryid=2929</a:t>
            </a:r>
            <a:endParaRPr lang="hu-HU" dirty="0"/>
          </a:p>
          <a:p>
            <a:r>
              <a:rPr lang="en-GB" dirty="0"/>
              <a:t>https://www.historyofinformation.com/detail.php?id=3361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7667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0033C-FCAB-497A-826F-F6177604E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5B782-28EA-495E-8D1D-CAE6E3387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0CFA9-01E9-41AF-8CB4-F2FD11A3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3D2D1-B645-4C22-8880-34DFB5DC9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6299D-989E-45FF-998D-E2108DE39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485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C508-D8EB-4980-ABF8-9CD6157F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70FC5-8888-4D6F-B163-444BCC184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3BD5F-AC62-4B51-BA44-F1FCDE43F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1BA11-C547-4E9E-93CD-02FBB2A29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7D0F8-3E41-418E-8AEC-1276E947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5715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66285F-9BAC-4B83-B24B-0230ECE45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78CEC-D698-4550-A002-6BAB4D8EF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0A99F-81CF-4D13-B314-32DF5496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AD3C3-7CA7-4686-BD1E-09FE00956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A77B4-610F-4B73-BC93-22A9A8B8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677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0033C-FCAB-497A-826F-F6177604E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5B782-28EA-495E-8D1D-CAE6E3387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0CFA9-01E9-41AF-8CB4-F2FD11A3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2F0A1-C454-4BBE-AF11-D875966F51C1}" type="datetime1">
              <a:rPr lang="en-GB" smtClean="0"/>
              <a:t>19/04/2024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3D2D1-B645-4C22-8880-34DFB5DC9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6299D-989E-45FF-998D-E2108DE39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6943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CEE89-32EE-4A7D-BEDB-9675DEE6B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3AE53-AAEC-4303-AB95-C85A7F7A4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1ADDE-F001-4E1A-A49F-A41D68A41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BF68B-9203-4BCE-AA68-B9ADE650094E}" type="datetime1">
              <a:rPr lang="en-GB" smtClean="0"/>
              <a:t>19/04/2024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C9690-A4B0-49F1-81BD-3D23BD297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D7762-07CC-4D75-82FC-69EBB2F6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9634" y="6356350"/>
            <a:ext cx="2648243" cy="365125"/>
          </a:xfrm>
        </p:spPr>
        <p:txBody>
          <a:bodyPr/>
          <a:lstStyle>
            <a:lvl1pPr>
              <a:defRPr>
                <a:solidFill>
                  <a:srgbClr val="0063AF"/>
                </a:solidFill>
              </a:defRPr>
            </a:lvl1pPr>
          </a:lstStyle>
          <a:p>
            <a:fld id="{BD90FCAE-95D1-470F-BBF3-A7303B6FB2E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82067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42BAD-5D59-4C2D-B3EE-50CFC111C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03399-0C61-440E-A24E-C400F6866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5B6CD-5B48-4876-B647-5E8225D07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47052-27D5-4EAF-A15B-98425D473279}" type="datetime1">
              <a:rPr lang="en-GB" smtClean="0"/>
              <a:t>19/04/2024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CE164-70C3-45EF-B868-7198B492F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5600-198A-450C-B1C5-C3477374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02116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932A2-C56C-47AC-A8C2-F753E46A8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A359B-D33E-485F-A1BD-378908D6C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02306-411F-409D-9C4D-B6DBF6876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74C83-8471-4A8B-9315-65D989A8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E6DAA-8F82-4847-A2E5-613990929D89}" type="datetime1">
              <a:rPr lang="en-GB" smtClean="0"/>
              <a:t>19/04/2024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F326B-A0BD-4CF4-8066-7FEC9AD00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9B7D3-84E0-4C60-A69A-58248B91E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00335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EC8C-2057-4FFF-B6DD-0ED59F486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406AD-1D7C-4A04-AA13-CA8697379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648B2-97FE-462D-B558-5646613A1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0C275E-4E75-488B-91E6-60DFB91438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CF5187-EF06-4A5D-AF91-24A49D0D9B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3ADF42-CEE1-4D7A-AF1A-97CB7E558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46A4C-9FC8-476F-B819-BE2A2E43E1B8}" type="datetime1">
              <a:rPr lang="en-GB" smtClean="0"/>
              <a:t>19/04/2024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47781E-4B89-4D61-8A4F-2F24E6D6D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A784D-1EA7-4F95-87C8-D1B062E8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55479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942E7-1599-4288-AF57-F456C8BCB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69CA69-AE78-40A1-9A2E-7AEB9780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826F9-1273-4E44-A954-954B56D9E341}" type="datetime1">
              <a:rPr lang="en-GB" smtClean="0"/>
              <a:t>19/04/2024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69597E-43D5-45CA-9356-A6CB9630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1E1D0B-D80D-4796-ADED-D7192218F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5430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884C1B-A6E1-4B22-A874-F5368DACA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916FF-9AD7-48A3-A5B2-E12A3B33DFE4}" type="datetime1">
              <a:rPr lang="en-GB" smtClean="0"/>
              <a:t>19/04/2024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66B760-5B22-4759-AE34-9C24EC664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0E8F2-5B51-406D-934E-F3CD78391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39175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72D4F-C8B6-43E9-8503-65D03C6B8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87F7D-F981-4817-8123-BC73A2490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F8BCE-EF5D-4D0E-9AFA-29360A738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E7CDF-0048-49EA-990F-1483CD6F7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64678-6319-46B6-BA0B-E7A77DF683BE}" type="datetime1">
              <a:rPr lang="en-GB" smtClean="0"/>
              <a:t>19/04/2024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87C84-90E3-4CEA-8FDD-5C7454955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BDC24-1D20-444D-9C04-B0D751C35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7963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CEE89-32EE-4A7D-BEDB-9675DEE6B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3AE53-AAEC-4303-AB95-C85A7F7A4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1ADDE-F001-4E1A-A49F-A41D68A41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C9690-A4B0-49F1-81BD-3D23BD297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D7762-07CC-4D75-82FC-69EBB2F6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8724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4502C-C2C6-487C-80C6-09B635162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9431D8-0731-42A2-9C7F-3D74589FBF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5679D-FA05-4E1E-A781-5FCCB80CB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95EAC-CEFD-4A2A-8C6C-E86B4AC4E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61F7-6515-49E4-9C14-A057DD44F2C2}" type="datetime1">
              <a:rPr lang="en-GB" smtClean="0"/>
              <a:t>19/04/2024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0B074-78F3-4BFE-A028-F9F9BF956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B4F4C-B7A7-48DE-AF4F-9A9E8D855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36393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C508-D8EB-4980-ABF8-9CD6157F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70FC5-8888-4D6F-B163-444BCC184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3BD5F-AC62-4B51-BA44-F1FCDE43F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232FE-5193-4A73-8514-118C93B6F513}" type="datetime1">
              <a:rPr lang="en-GB" smtClean="0"/>
              <a:t>19/04/2024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1BA11-C547-4E9E-93CD-02FBB2A29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7D0F8-3E41-418E-8AEC-1276E947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80440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66285F-9BAC-4B83-B24B-0230ECE45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78CEC-D698-4550-A002-6BAB4D8EF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0A99F-81CF-4D13-B314-32DF5496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4CE03-EC60-4C56-975F-6624B369FA3B}" type="datetime1">
              <a:rPr lang="en-GB" smtClean="0"/>
              <a:t>19/04/2024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AD3C3-7CA7-4686-BD1E-09FE00956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A77B4-610F-4B73-BC93-22A9A8B8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68451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438"/>
            <a:ext cx="9144000" cy="2387600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1962"/>
            <a:ext cx="9144000" cy="1655838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8564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1830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0267"/>
            <a:ext cx="10515600" cy="2852057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8934"/>
            <a:ext cx="10515600" cy="1501019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092670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68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483353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276"/>
            <a:ext cx="10515600" cy="13256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238"/>
            <a:ext cx="5157259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4924"/>
            <a:ext cx="5157259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238"/>
            <a:ext cx="5183717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4924"/>
            <a:ext cx="5183717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568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583279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866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42BAD-5D59-4C2D-B3EE-50CFC111C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03399-0C61-440E-A24E-C400F6866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5B6CD-5B48-4876-B647-5E8225D07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CE164-70C3-45EF-B868-7198B492F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5600-198A-450C-B1C5-C3477374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44391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550226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33024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538723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276"/>
            <a:ext cx="2628900" cy="5811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276"/>
            <a:ext cx="7785100" cy="5811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439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932A2-C56C-47AC-A8C2-F753E46A8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A359B-D33E-485F-A1BD-378908D6C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02306-411F-409D-9C4D-B6DBF6876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74C83-8471-4A8B-9315-65D989A8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F326B-A0BD-4CF4-8066-7FEC9AD00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9B7D3-84E0-4C60-A69A-58248B91E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2081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EC8C-2057-4FFF-B6DD-0ED59F486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406AD-1D7C-4A04-AA13-CA8697379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648B2-97FE-462D-B558-5646613A1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0C275E-4E75-488B-91E6-60DFB91438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CF5187-EF06-4A5D-AF91-24A49D0D9B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3ADF42-CEE1-4D7A-AF1A-97CB7E558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47781E-4B89-4D61-8A4F-2F24E6D6D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A784D-1EA7-4F95-87C8-D1B062E8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924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942E7-1599-4288-AF57-F456C8BCB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69CA69-AE78-40A1-9A2E-7AEB9780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69597E-43D5-45CA-9356-A6CB9630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1E1D0B-D80D-4796-ADED-D7192218F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0044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884C1B-A6E1-4B22-A874-F5368DACA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66B760-5B22-4759-AE34-9C24EC664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0E8F2-5B51-406D-934E-F3CD78391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08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72D4F-C8B6-43E9-8503-65D03C6B8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87F7D-F981-4817-8123-BC73A2490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F8BCE-EF5D-4D0E-9AFA-29360A738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E7CDF-0048-49EA-990F-1483CD6F7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87C84-90E3-4CEA-8FDD-5C7454955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BDC24-1D20-444D-9C04-B0D751C35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159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4502C-C2C6-487C-80C6-09B635162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9431D8-0731-42A2-9C7F-3D74589FBF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5679D-FA05-4E1E-A781-5FCCB80CB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95EAC-CEFD-4A2A-8C6C-E86B4AC4E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0B074-78F3-4BFE-A028-F9F9BF956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B4F4C-B7A7-48DE-AF4F-9A9E8D855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3006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1CFAAF-51AB-4207-BD90-4C64341E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E71C5-4F64-4B3C-8A2A-F6EE6A518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D0837-F408-4114-989E-4200387290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1D2DD-F029-4FB0-BB12-3B6037A6356B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0F1DC-21E3-4273-8D5D-3823AF731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639B-038B-4CA0-8E4B-94A601045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109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1CFAAF-51AB-4207-BD90-4C64341E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E71C5-4F64-4B3C-8A2A-F6EE6A518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D0837-F408-4114-989E-4200387290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08F1B5-2631-4A09-8C72-7C1C818787CE}" type="datetime1">
              <a:rPr lang="en-GB" smtClean="0"/>
              <a:t>19/04/2024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0F1DC-21E3-4273-8D5D-3823AF731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639B-038B-4CA0-8E4B-94A601045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1570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000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276"/>
            <a:ext cx="10515600" cy="1325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172"/>
            <a:ext cx="10515600" cy="43518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C077B-C732-49E5-B20E-05DE29246531}" type="datetimeFigureOut">
              <a:rPr lang="en-GB" smtClean="0"/>
              <a:t>19/04/2024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048"/>
            <a:ext cx="41148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119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visualisingdata.com/" TargetMode="External"/><Relationship Id="rId3" Type="http://schemas.openxmlformats.org/officeDocument/2006/relationships/hyperlink" Target="https://homes.cs.washington.edu/~jheer/files/zoo/" TargetMode="External"/><Relationship Id="rId7" Type="http://schemas.openxmlformats.org/officeDocument/2006/relationships/hyperlink" Target="https://www.d3-graph-gallery.com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ramener.github.io/visual-vocabulary-vega/" TargetMode="External"/><Relationship Id="rId5" Type="http://schemas.openxmlformats.org/officeDocument/2006/relationships/hyperlink" Target="http://ft-interactive.github.io/visual-vocabulary/" TargetMode="External"/><Relationship Id="rId4" Type="http://schemas.openxmlformats.org/officeDocument/2006/relationships/hyperlink" Target="https://github.com/EconomicsObservatory/ECOvisualisations/tree/main/guidelines" TargetMode="External"/><Relationship Id="rId9" Type="http://schemas.openxmlformats.org/officeDocument/2006/relationships/hyperlink" Target="http://chartmaker.visualisingdata.com/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conomicsObservatory/ECOdataHUB/tree/main/guidelines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1.png"/><Relationship Id="rId4" Type="http://schemas.openxmlformats.org/officeDocument/2006/relationships/hyperlink" Target="https://github.com/EconomicsObservatory/ECOvisualisations/tree/main/guidelines" TargetMode="Externa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4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visualisations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9B4B59-5D5E-A3BC-BAC7-F1E81A8F2998}"/>
              </a:ext>
            </a:extLst>
          </p:cNvPr>
          <p:cNvSpPr txBox="1"/>
          <p:nvPr/>
        </p:nvSpPr>
        <p:spPr>
          <a:xfrm>
            <a:off x="798580" y="3609405"/>
            <a:ext cx="10115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badi Extra Light" panose="020B0204020104020204" pitchFamily="34" charset="0"/>
                <a:cs typeface="Circular Std Book" panose="020B0604020101020102" pitchFamily="34" charset="0"/>
              </a:rPr>
              <a:t>[60 min]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0742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language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is a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system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90519"/>
            <a:ext cx="11056678" cy="443418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Images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perceived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a </a:t>
            </a:r>
            <a:r>
              <a:rPr lang="hu-HU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set</a:t>
            </a:r>
            <a:r>
              <a:rPr lang="hu-HU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of </a:t>
            </a:r>
            <a:r>
              <a:rPr lang="hu-HU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signs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endParaRPr lang="hu-HU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hu-HU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Sender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encodes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information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in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hu-HU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Receiver</a:t>
            </a:r>
            <a:r>
              <a:rPr lang="hu-HU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decodes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information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from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 his foreword to the 1983 English translation Howard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Wainer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called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Bertin's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work, 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most important work on graphics since the publication of Playfair's Atlas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307456-EF09-48F2-AEC8-8DD8BA8F687E}"/>
              </a:ext>
            </a:extLst>
          </p:cNvPr>
          <p:cNvSpPr txBox="1"/>
          <p:nvPr/>
        </p:nvSpPr>
        <p:spPr>
          <a:xfrm>
            <a:off x="584127" y="6210144"/>
            <a:ext cx="7056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Jacques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Bertin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Semiologie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Graphique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1967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0074E26-7316-43C4-8F10-3DD13288F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2461" y="733294"/>
            <a:ext cx="1930317" cy="2596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8001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language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is a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system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307456-EF09-48F2-AEC8-8DD8BA8F687E}"/>
              </a:ext>
            </a:extLst>
          </p:cNvPr>
          <p:cNvSpPr txBox="1"/>
          <p:nvPr/>
        </p:nvSpPr>
        <p:spPr>
          <a:xfrm>
            <a:off x="584127" y="6210144"/>
            <a:ext cx="108924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William Playfair,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Commerical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and Political Atlas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1785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and Jacques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Bertin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Semiologie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Graphique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1967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oth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collected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from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Jemery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Norman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’s HistoryOfIformation.com, 2021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2" descr="Page opening from Bertin's book">
            <a:extLst>
              <a:ext uri="{FF2B5EF4-FFF2-40B4-BE49-F238E27FC236}">
                <a16:creationId xmlns:a16="http://schemas.microsoft.com/office/drawing/2014/main" id="{8A6F0B92-1D36-4346-9914-D887AC47A9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41" t="9021" r="9721" b="17587"/>
          <a:stretch/>
        </p:blipFill>
        <p:spPr bwMode="auto">
          <a:xfrm>
            <a:off x="7134566" y="1618783"/>
            <a:ext cx="3224984" cy="4346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Playfair TimeSeries 2">
            <a:extLst>
              <a:ext uri="{FF2B5EF4-FFF2-40B4-BE49-F238E27FC236}">
                <a16:creationId xmlns:a16="http://schemas.microsoft.com/office/drawing/2014/main" id="{72E51298-D937-49D7-8F87-D8AE2DF947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127" y="1615638"/>
            <a:ext cx="5888427" cy="4349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572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Bertin’s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semiology of graphics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D19B40B-50EF-4E6A-9624-B9BBB93EDE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31" b="11123"/>
          <a:stretch/>
        </p:blipFill>
        <p:spPr bwMode="auto">
          <a:xfrm>
            <a:off x="331891" y="1516699"/>
            <a:ext cx="9033301" cy="4467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C2DF552-C627-4F7C-B92B-20FA7B888BDE}"/>
              </a:ext>
            </a:extLst>
          </p:cNvPr>
          <p:cNvSpPr txBox="1"/>
          <p:nvPr/>
        </p:nvSpPr>
        <p:spPr>
          <a:xfrm>
            <a:off x="584127" y="6210144"/>
            <a:ext cx="78480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Adapted from Jeffrey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2018, 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UW CSE442, after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Jacques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Bertin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Semiologie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Graphique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1967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3230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175820"/>
            <a:ext cx="10515600" cy="1325563"/>
          </a:xfrm>
          <a:solidFill>
            <a:srgbClr val="122B39"/>
          </a:solidFill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encoding variables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Grammar.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9634" y="6345397"/>
            <a:ext cx="2648243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2DF552-C627-4F7C-B92B-20FA7B888BDE}"/>
              </a:ext>
            </a:extLst>
          </p:cNvPr>
          <p:cNvSpPr txBox="1"/>
          <p:nvPr/>
        </p:nvSpPr>
        <p:spPr>
          <a:xfrm>
            <a:off x="584127" y="6210144"/>
            <a:ext cx="78480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Adapted from Jeffrey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2018, 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UW CSE442, after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Jacques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Bertin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Semiologie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Graphique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1967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96ACEFD-D807-4EAE-8BF6-E68CBD70B1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7" t="20929"/>
          <a:stretch/>
        </p:blipFill>
        <p:spPr bwMode="auto">
          <a:xfrm>
            <a:off x="6411129" y="1222574"/>
            <a:ext cx="5084031" cy="4709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130EBD0-A8C5-44A1-8617-EF544ADE82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29" y="1545186"/>
            <a:ext cx="11445948" cy="475158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Position (x2)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Size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Value (Saturation)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Texture</a:t>
            </a:r>
          </a:p>
          <a:p>
            <a:pPr>
              <a:lnSpc>
                <a:spcPct val="100000"/>
              </a:lnSpc>
            </a:pP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Colour</a:t>
            </a:r>
            <a:endParaRPr lang="en-US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Orientation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Shape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(Time/Animation, Focus, Opacity)</a:t>
            </a:r>
          </a:p>
        </p:txBody>
      </p:sp>
    </p:spTree>
    <p:extLst>
      <p:ext uri="{BB962C8B-B14F-4D97-AF65-F5344CB8AC3E}">
        <p14:creationId xmlns:p14="http://schemas.microsoft.com/office/powerpoint/2010/main" val="1841094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3212" y="3205221"/>
            <a:ext cx="6461092" cy="2830205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sz="4000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Bertin’s</a:t>
            </a:r>
            <a:r>
              <a:rPr lang="en-GB" sz="48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br>
              <a:rPr lang="en-GB" sz="48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b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48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“</a:t>
            </a:r>
            <a:r>
              <a:rPr lang="en-GB" sz="40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Levels of Organisation”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2DF552-C627-4F7C-B92B-20FA7B888BDE}"/>
              </a:ext>
            </a:extLst>
          </p:cNvPr>
          <p:cNvSpPr txBox="1"/>
          <p:nvPr/>
        </p:nvSpPr>
        <p:spPr>
          <a:xfrm>
            <a:off x="584127" y="6210144"/>
            <a:ext cx="78480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Adapted from Jeffrey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2018, 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UW CSE442, after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Jacques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Bertin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Semiologie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Graphique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1967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1431B6F-0503-4915-B593-18FDAF6AEC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19"/>
          <a:stretch/>
        </p:blipFill>
        <p:spPr bwMode="auto">
          <a:xfrm>
            <a:off x="147696" y="340079"/>
            <a:ext cx="8832041" cy="5629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1663D49-287D-4B91-8F06-1F74576B25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5336" y="563170"/>
            <a:ext cx="3849241" cy="443418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Bertin’s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list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:</a:t>
            </a:r>
            <a:b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based on theoretical considerations of semiology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3653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Mackinlay design criteria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90519"/>
            <a:ext cx="7026747" cy="4434187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Formalizes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for machines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endParaRPr lang="hu-HU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Expresiveness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 set of facts is expressible in a visual language if the sentences (i.e. the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visualisations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) express 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all the facts in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set of data, 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and only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facts.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Effectiveness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A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visualisation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is more effective than another if the information conveyed by one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visualisation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is more 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readily perceived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than the information in the other visualization.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5F5078-D1BD-4CBD-B541-C09E043C5668}"/>
              </a:ext>
            </a:extLst>
          </p:cNvPr>
          <p:cNvSpPr txBox="1"/>
          <p:nvPr/>
        </p:nvSpPr>
        <p:spPr>
          <a:xfrm>
            <a:off x="584127" y="6210144"/>
            <a:ext cx="93483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Adapted from Jeffrey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2018, 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UW CSE442 and Jock Mackinlay’s presentation at Ohio State University, 2005,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oth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based on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Jock Mackinlay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Tableau/Xerox PARC/Stanford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19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86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AFF97DD-BC22-4647-B711-7573051D0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5641" y="733294"/>
            <a:ext cx="3715656" cy="439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0660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Mackinlay design criteria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5F5078-D1BD-4CBD-B541-C09E043C5668}"/>
              </a:ext>
            </a:extLst>
          </p:cNvPr>
          <p:cNvSpPr txBox="1"/>
          <p:nvPr/>
        </p:nvSpPr>
        <p:spPr>
          <a:xfrm>
            <a:off x="584127" y="6210144"/>
            <a:ext cx="93483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Jock Mackinlay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Tableau/Xerox PARC/Stanford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19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86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2539B92-C184-4CA2-93A5-E37376C22BA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4127" y="1665643"/>
            <a:ext cx="6791325" cy="4314825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219F08C-8EF5-4225-AA3F-1EA4DF944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4647" y="516396"/>
            <a:ext cx="3975176" cy="620507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Mackinlay’s list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:</a:t>
            </a:r>
            <a:b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based on his experiments with computer graphics, trying to automate and formalize the creation of charts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Vega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language/grammar is built on Mackinlay’s work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30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Which square is lighter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E5CC7F-265F-4092-A646-186D7227C9A1}"/>
              </a:ext>
            </a:extLst>
          </p:cNvPr>
          <p:cNvSpPr/>
          <p:nvPr/>
        </p:nvSpPr>
        <p:spPr>
          <a:xfrm>
            <a:off x="1279431" y="2184704"/>
            <a:ext cx="3400254" cy="34002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ED0527-4BD5-4A4A-B67D-C2831B3F2944}"/>
              </a:ext>
            </a:extLst>
          </p:cNvPr>
          <p:cNvSpPr/>
          <p:nvPr/>
        </p:nvSpPr>
        <p:spPr>
          <a:xfrm>
            <a:off x="7030476" y="2184704"/>
            <a:ext cx="3400254" cy="3400254"/>
          </a:xfrm>
          <a:prstGeom prst="rect">
            <a:avLst/>
          </a:prstGeom>
          <a:solidFill>
            <a:srgbClr val="D4D4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4150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Which square is lighter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E5CC7F-265F-4092-A646-186D7227C9A1}"/>
              </a:ext>
            </a:extLst>
          </p:cNvPr>
          <p:cNvSpPr/>
          <p:nvPr/>
        </p:nvSpPr>
        <p:spPr>
          <a:xfrm>
            <a:off x="1279431" y="2184704"/>
            <a:ext cx="3400254" cy="34002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ED0527-4BD5-4A4A-B67D-C2831B3F2944}"/>
              </a:ext>
            </a:extLst>
          </p:cNvPr>
          <p:cNvSpPr/>
          <p:nvPr/>
        </p:nvSpPr>
        <p:spPr>
          <a:xfrm>
            <a:off x="7030476" y="2184704"/>
            <a:ext cx="3400254" cy="3400254"/>
          </a:xfrm>
          <a:prstGeom prst="rect">
            <a:avLst/>
          </a:prstGeom>
          <a:solidFill>
            <a:srgbClr val="D4D4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4F2B1C-C3D8-43B7-9590-55F0260C5799}"/>
              </a:ext>
            </a:extLst>
          </p:cNvPr>
          <p:cNvSpPr txBox="1"/>
          <p:nvPr/>
        </p:nvSpPr>
        <p:spPr>
          <a:xfrm>
            <a:off x="1624384" y="3592443"/>
            <a:ext cx="27103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22B39"/>
                </a:solidFill>
                <a:effectLst/>
                <a:uLnTx/>
                <a:uFillTx/>
                <a:latin typeface="Circular Std Black" panose="020B0A04020101010102" pitchFamily="34" charset="0"/>
                <a:ea typeface="+mn-ea"/>
                <a:cs typeface="Circular Std Black" panose="020B0A04020101010102" pitchFamily="34" charset="0"/>
              </a:rPr>
              <a:t>217, 217, 217</a:t>
            </a: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rgbClr val="122B39"/>
              </a:solidFill>
              <a:effectLst/>
              <a:uLnTx/>
              <a:uFillTx/>
              <a:latin typeface="Circular Std Black" panose="020B0A04020101010102" pitchFamily="34" charset="0"/>
              <a:ea typeface="+mn-ea"/>
              <a:cs typeface="Circular Std Black" panose="020B0A04020101010102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021EC9-BCE5-45A7-991C-FCD326263F21}"/>
              </a:ext>
            </a:extLst>
          </p:cNvPr>
          <p:cNvSpPr txBox="1"/>
          <p:nvPr/>
        </p:nvSpPr>
        <p:spPr>
          <a:xfrm>
            <a:off x="7439311" y="3592443"/>
            <a:ext cx="27103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22B39"/>
                </a:solidFill>
                <a:effectLst/>
                <a:uLnTx/>
                <a:uFillTx/>
                <a:latin typeface="Circular Std Black" panose="020B0A04020101010102" pitchFamily="34" charset="0"/>
                <a:ea typeface="+mn-ea"/>
                <a:cs typeface="Circular Std Black" panose="020B0A04020101010102" pitchFamily="34" charset="0"/>
              </a:rPr>
              <a:t>212, 212, 212</a:t>
            </a: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rgbClr val="122B39"/>
              </a:solidFill>
              <a:effectLst/>
              <a:uLnTx/>
              <a:uFillTx/>
              <a:latin typeface="Circular Std Black" panose="020B0A04020101010102" pitchFamily="34" charset="0"/>
              <a:ea typeface="+mn-ea"/>
              <a:cs typeface="Circular Std Black" panose="020B0A04020101010102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60C712-B820-490E-ABB4-74EC9EA717FE}"/>
              </a:ext>
            </a:extLst>
          </p:cNvPr>
          <p:cNvSpPr txBox="1"/>
          <p:nvPr/>
        </p:nvSpPr>
        <p:spPr>
          <a:xfrm>
            <a:off x="4447892" y="3592442"/>
            <a:ext cx="27103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ircular Std Black" panose="020B0A04020101010102" pitchFamily="34" charset="0"/>
                <a:ea typeface="+mn-ea"/>
                <a:cs typeface="Circular Std Black" panose="020B0A04020101010102" pitchFamily="34" charset="0"/>
              </a:rPr>
              <a:t>&gt; 2 %</a:t>
            </a: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ircular Std Black" panose="020B0A04020101010102" pitchFamily="34" charset="0"/>
              <a:ea typeface="+mn-ea"/>
              <a:cs typeface="Circular Std Black" panose="020B0A0402010101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55289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144375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How many times is the right circle larger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AE5CC7F-265F-4092-A646-186D7227C9A1}"/>
              </a:ext>
            </a:extLst>
          </p:cNvPr>
          <p:cNvSpPr/>
          <p:nvPr/>
        </p:nvSpPr>
        <p:spPr>
          <a:xfrm>
            <a:off x="1920059" y="3294753"/>
            <a:ext cx="1737360" cy="173736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1ED0527-4BD5-4A4A-B67D-C2831B3F2944}"/>
              </a:ext>
            </a:extLst>
          </p:cNvPr>
          <p:cNvSpPr/>
          <p:nvPr/>
        </p:nvSpPr>
        <p:spPr>
          <a:xfrm>
            <a:off x="5951813" y="1877433"/>
            <a:ext cx="4572000" cy="4572000"/>
          </a:xfrm>
          <a:prstGeom prst="ellipse">
            <a:avLst/>
          </a:prstGeom>
          <a:solidFill>
            <a:srgbClr val="D4D4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8088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4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visualisations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9B4B59-5D5E-A3BC-BAC7-F1E81A8F2998}"/>
              </a:ext>
            </a:extLst>
          </p:cNvPr>
          <p:cNvSpPr txBox="1"/>
          <p:nvPr/>
        </p:nvSpPr>
        <p:spPr>
          <a:xfrm>
            <a:off x="798580" y="3609405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badi Extra Light" panose="020B0204020104020204" pitchFamily="34" charset="0"/>
                <a:cs typeface="Circular Std Book" panose="020B0604020101020102" pitchFamily="34" charset="0"/>
              </a:rPr>
              <a:t>[60 min]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3205DA-8BB1-7113-87FB-93267E22AC6B}"/>
              </a:ext>
            </a:extLst>
          </p:cNvPr>
          <p:cNvSpPr txBox="1">
            <a:spLocks/>
          </p:cNvSpPr>
          <p:nvPr/>
        </p:nvSpPr>
        <p:spPr>
          <a:xfrm>
            <a:off x="798580" y="3408007"/>
            <a:ext cx="9658174" cy="18544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The grammar of graphics</a:t>
            </a:r>
            <a:endParaRPr kumimoji="0" lang="en-GB" sz="6000" b="0" i="1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6B6660-8887-B6A1-A7E4-EA817A2F49D2}"/>
              </a:ext>
            </a:extLst>
          </p:cNvPr>
          <p:cNvSpPr txBox="1"/>
          <p:nvPr/>
        </p:nvSpPr>
        <p:spPr>
          <a:xfrm>
            <a:off x="798580" y="5288449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[30 min]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55198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144375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How many times is the top bar longer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ED0527-4BD5-4A4A-B67D-C2831B3F2944}"/>
              </a:ext>
            </a:extLst>
          </p:cNvPr>
          <p:cNvSpPr/>
          <p:nvPr/>
        </p:nvSpPr>
        <p:spPr>
          <a:xfrm>
            <a:off x="739186" y="2507756"/>
            <a:ext cx="9592986" cy="1078017"/>
          </a:xfrm>
          <a:prstGeom prst="rect">
            <a:avLst/>
          </a:prstGeom>
          <a:solidFill>
            <a:srgbClr val="D4D4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2C2C78-CBDE-43CA-AE77-6E0F0E47CB66}"/>
              </a:ext>
            </a:extLst>
          </p:cNvPr>
          <p:cNvSpPr/>
          <p:nvPr/>
        </p:nvSpPr>
        <p:spPr>
          <a:xfrm>
            <a:off x="739186" y="4343785"/>
            <a:ext cx="1371600" cy="1078017"/>
          </a:xfrm>
          <a:prstGeom prst="rect">
            <a:avLst/>
          </a:prstGeom>
          <a:solidFill>
            <a:srgbClr val="D4D4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7D84B8-565E-4293-8235-8B0CAEE149C4}"/>
              </a:ext>
            </a:extLst>
          </p:cNvPr>
          <p:cNvSpPr txBox="1"/>
          <p:nvPr/>
        </p:nvSpPr>
        <p:spPr>
          <a:xfrm>
            <a:off x="11624381" y="6356350"/>
            <a:ext cx="5676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ircular Std Black" panose="020B0A04020101010102" pitchFamily="34" charset="0"/>
                <a:ea typeface="+mn-ea"/>
                <a:cs typeface="Circular Std Black" panose="020B0A04020101010102" pitchFamily="34" charset="0"/>
              </a:rPr>
              <a:t>7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ircular Std Black" panose="020B0A04020101010102" pitchFamily="34" charset="0"/>
              <a:ea typeface="+mn-ea"/>
              <a:cs typeface="Circular Std Black" panose="020B0A0402010101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00189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144375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colour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do you see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5833A1-B059-48C1-AAA2-3A39250FD1C6}"/>
              </a:ext>
            </a:extLst>
          </p:cNvPr>
          <p:cNvSpPr/>
          <p:nvPr/>
        </p:nvSpPr>
        <p:spPr>
          <a:xfrm>
            <a:off x="4605875" y="2409198"/>
            <a:ext cx="3400254" cy="3400254"/>
          </a:xfrm>
          <a:prstGeom prst="rect">
            <a:avLst/>
          </a:prstGeom>
          <a:solidFill>
            <a:srgbClr val="0085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89566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144375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colour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do you see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5833A1-B059-48C1-AAA2-3A39250FD1C6}"/>
              </a:ext>
            </a:extLst>
          </p:cNvPr>
          <p:cNvSpPr/>
          <p:nvPr/>
        </p:nvSpPr>
        <p:spPr>
          <a:xfrm>
            <a:off x="4605875" y="2409198"/>
            <a:ext cx="3400254" cy="3400254"/>
          </a:xfrm>
          <a:prstGeom prst="rect">
            <a:avLst/>
          </a:prstGeom>
          <a:solidFill>
            <a:srgbClr val="42D13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77261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144375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colour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do you see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5833A1-B059-48C1-AAA2-3A39250FD1C6}"/>
              </a:ext>
            </a:extLst>
          </p:cNvPr>
          <p:cNvSpPr/>
          <p:nvPr/>
        </p:nvSpPr>
        <p:spPr>
          <a:xfrm>
            <a:off x="4605875" y="2409198"/>
            <a:ext cx="3400254" cy="3400254"/>
          </a:xfrm>
          <a:prstGeom prst="rect">
            <a:avLst/>
          </a:prstGeom>
          <a:solidFill>
            <a:srgbClr val="20CDB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13436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Stevens’ power law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8" y="2124474"/>
            <a:ext cx="5155422" cy="400023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sensation = </a:t>
            </a:r>
            <a:r>
              <a:rPr lang="en-US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intensity</a:t>
            </a:r>
            <a:r>
              <a:rPr lang="en-US" baseline="30000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exponent</a:t>
            </a:r>
            <a:endParaRPr lang="en-US" baseline="300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baseline="300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Our senses are not linear!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5F5078-D1BD-4CBD-B541-C09E043C5668}"/>
              </a:ext>
            </a:extLst>
          </p:cNvPr>
          <p:cNvSpPr txBox="1"/>
          <p:nvPr/>
        </p:nvSpPr>
        <p:spPr>
          <a:xfrm>
            <a:off x="584127" y="6210144"/>
            <a:ext cx="93483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Stanley Smith Stevens, Harvard, 1957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BEBACFC1-B21D-42B1-B0DF-C7018B18FB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" t="1063" r="20742" b="1277"/>
          <a:stretch/>
        </p:blipFill>
        <p:spPr bwMode="auto">
          <a:xfrm>
            <a:off x="5935386" y="1155320"/>
            <a:ext cx="5512683" cy="5141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CB0C160-CBF8-4CBC-AD30-75F8E0E3675F}"/>
              </a:ext>
            </a:extLst>
          </p:cNvPr>
          <p:cNvSpPr txBox="1">
            <a:spLocks/>
          </p:cNvSpPr>
          <p:nvPr/>
        </p:nvSpPr>
        <p:spPr>
          <a:xfrm rot="16200000">
            <a:off x="4991866" y="3876727"/>
            <a:ext cx="2295958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sensation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  <a:sym typeface="Wingdings" panose="05000000000000000000" pitchFamily="2" charset="2"/>
              </a:rPr>
              <a:t>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D4F4DE1-2AA3-45DE-A34C-EF48281E872E}"/>
              </a:ext>
            </a:extLst>
          </p:cNvPr>
          <p:cNvSpPr txBox="1">
            <a:spLocks/>
          </p:cNvSpPr>
          <p:nvPr/>
        </p:nvSpPr>
        <p:spPr>
          <a:xfrm>
            <a:off x="6990108" y="5606295"/>
            <a:ext cx="2126219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intensity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  <a:sym typeface="Wingdings" panose="05000000000000000000" pitchFamily="2" charset="2"/>
              </a:rPr>
              <a:t>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9DA5A54-777A-4ABE-A0C8-E1222195F449}"/>
              </a:ext>
            </a:extLst>
          </p:cNvPr>
          <p:cNvSpPr txBox="1">
            <a:spLocks/>
          </p:cNvSpPr>
          <p:nvPr/>
        </p:nvSpPr>
        <p:spPr>
          <a:xfrm rot="16626477">
            <a:off x="6700873" y="1724179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shock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C80CA0A-48A3-43CF-9D23-C6835CC37E6F}"/>
              </a:ext>
            </a:extLst>
          </p:cNvPr>
          <p:cNvSpPr txBox="1">
            <a:spLocks/>
          </p:cNvSpPr>
          <p:nvPr/>
        </p:nvSpPr>
        <p:spPr>
          <a:xfrm rot="17079145">
            <a:off x="7168725" y="1623634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weight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B8548B4F-CE0B-4795-8E27-99C2EA85BCA3}"/>
              </a:ext>
            </a:extLst>
          </p:cNvPr>
          <p:cNvSpPr txBox="1">
            <a:spLocks/>
          </p:cNvSpPr>
          <p:nvPr/>
        </p:nvSpPr>
        <p:spPr>
          <a:xfrm rot="17642631">
            <a:off x="7779737" y="1615419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taste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6A419B2-D8C5-405D-934E-0B9772C32EF7}"/>
              </a:ext>
            </a:extLst>
          </p:cNvPr>
          <p:cNvSpPr txBox="1">
            <a:spLocks/>
          </p:cNvSpPr>
          <p:nvPr/>
        </p:nvSpPr>
        <p:spPr>
          <a:xfrm rot="19050842">
            <a:off x="9534626" y="1350698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length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C256585-41F7-4595-AEA3-11D30A23ADEE}"/>
              </a:ext>
            </a:extLst>
          </p:cNvPr>
          <p:cNvSpPr txBox="1">
            <a:spLocks/>
          </p:cNvSpPr>
          <p:nvPr/>
        </p:nvSpPr>
        <p:spPr>
          <a:xfrm rot="19759725">
            <a:off x="9539438" y="2440188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area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6B9E1B8-406A-46EB-8B55-53047347FC4E}"/>
              </a:ext>
            </a:extLst>
          </p:cNvPr>
          <p:cNvSpPr txBox="1">
            <a:spLocks/>
          </p:cNvSpPr>
          <p:nvPr/>
        </p:nvSpPr>
        <p:spPr>
          <a:xfrm rot="20141922">
            <a:off x="9534625" y="2886202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volume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CA767B7-D8AC-4A82-923B-034CF45F1374}"/>
              </a:ext>
            </a:extLst>
          </p:cNvPr>
          <p:cNvSpPr txBox="1">
            <a:spLocks/>
          </p:cNvSpPr>
          <p:nvPr/>
        </p:nvSpPr>
        <p:spPr>
          <a:xfrm rot="20863880">
            <a:off x="9518279" y="3531344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loudness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97485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Stevens’ power law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219F08C-8EF5-4225-AA3F-1EA4DF944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4647" y="516396"/>
            <a:ext cx="3975176" cy="620507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Stevens’ list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:</a:t>
            </a:r>
            <a:b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based on psychological experiments with human senses</a:t>
            </a: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AA5E3883-9E16-4188-8B06-6A3000B8E2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653"/>
          <a:stretch/>
        </p:blipFill>
        <p:spPr bwMode="auto">
          <a:xfrm>
            <a:off x="246939" y="1489322"/>
            <a:ext cx="7232524" cy="4535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F511A7C-D790-48E5-B920-C527F35BD3E5}"/>
              </a:ext>
            </a:extLst>
          </p:cNvPr>
          <p:cNvSpPr txBox="1"/>
          <p:nvPr/>
        </p:nvSpPr>
        <p:spPr>
          <a:xfrm>
            <a:off x="584127" y="6210143"/>
            <a:ext cx="93483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Stanley Smith Stevens, Harvard, 1957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45529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language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is a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system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90519"/>
            <a:ext cx="11056678" cy="443418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When designing visual information use </a:t>
            </a: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correct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encodings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</a:t>
            </a: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 information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correct data model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information </a:t>
            </a: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 knowledge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correct visual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representation</a:t>
            </a:r>
            <a:endParaRPr lang="en-US" dirty="0">
              <a:solidFill>
                <a:srgbClr val="20CDB8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lvl="1">
              <a:lnSpc>
                <a:spcPct val="150000"/>
              </a:lnSpc>
            </a:pPr>
            <a:r>
              <a:rPr lang="en-US" dirty="0" err="1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Bertin’s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semiology of graphics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Mackinlay</a:t>
            </a: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design criteria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Stevens’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power law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99845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visualization zoo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90519"/>
            <a:ext cx="11056678" cy="4434187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actual “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3"/>
              </a:rPr>
              <a:t>A Tour through the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3"/>
              </a:rPr>
              <a:t>Visualisation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3"/>
              </a:rPr>
              <a:t> Zoo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”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Economics Observatory 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🌌 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4"/>
              </a:rPr>
              <a:t>Visualisation Guidelines</a:t>
            </a:r>
            <a:endParaRPr lang="en-GB" b="1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0" i="0" u="none" strike="noStrike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5"/>
              </a:rPr>
              <a:t>Financial Times Visual Vocabulary</a:t>
            </a:r>
            <a:endParaRPr lang="en-GB" b="0" i="0" dirty="0">
              <a:solidFill>
                <a:srgbClr val="ADBAC7"/>
              </a:solidFill>
              <a:effectLst/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US" b="0" i="0" u="sng" dirty="0">
                <a:solidFill>
                  <a:srgbClr val="36B7B4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Vega Edition</a:t>
            </a:r>
            <a:r>
              <a:rPr lang="en-US" b="0" i="0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 </a:t>
            </a:r>
            <a:r>
              <a:rPr lang="en-US" b="0" i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of the Visual Vocabulary</a:t>
            </a:r>
          </a:p>
          <a:p>
            <a:pPr>
              <a:lnSpc>
                <a:spcPct val="150000"/>
              </a:lnSpc>
            </a:pPr>
            <a:r>
              <a:rPr lang="en-GB" b="0" i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The </a:t>
            </a:r>
            <a:r>
              <a:rPr lang="en-GB" b="0" i="0" u="none" strike="noStrike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7"/>
              </a:rPr>
              <a:t>D3 Graph Gallery</a:t>
            </a:r>
            <a:endParaRPr lang="en-GB" b="0" i="0" dirty="0">
              <a:solidFill>
                <a:srgbClr val="ADBAC7"/>
              </a:solidFill>
              <a:effectLst/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US" b="0" i="0" u="sng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8"/>
              </a:rPr>
              <a:t>Andy </a:t>
            </a:r>
            <a:r>
              <a:rPr lang="en-US" b="0" i="0" u="sng" dirty="0" err="1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8"/>
              </a:rPr>
              <a:t>Kirks</a:t>
            </a:r>
            <a:r>
              <a:rPr lang="en-US" b="0" i="0" dirty="0" err="1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's</a:t>
            </a:r>
            <a:r>
              <a:rPr lang="en-US" b="0" i="0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 </a:t>
            </a:r>
            <a:r>
              <a:rPr lang="en-US" b="0" i="0" u="none" strike="noStrike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9"/>
              </a:rPr>
              <a:t>The </a:t>
            </a:r>
            <a:r>
              <a:rPr lang="en-US" b="0" i="0" u="none" strike="noStrike" dirty="0" err="1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9"/>
              </a:rPr>
              <a:t>Chartmaker</a:t>
            </a:r>
            <a:r>
              <a:rPr lang="en-US" b="0" i="0" u="none" strike="noStrike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9"/>
              </a:rPr>
              <a:t> Directory</a:t>
            </a:r>
            <a:endParaRPr lang="en-US" dirty="0">
              <a:solidFill>
                <a:srgbClr val="20CDB8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8D795C-21E8-4721-B91E-A5C15A431DEF}"/>
              </a:ext>
            </a:extLst>
          </p:cNvPr>
          <p:cNvSpPr txBox="1"/>
          <p:nvPr/>
        </p:nvSpPr>
        <p:spPr>
          <a:xfrm>
            <a:off x="584127" y="6210143"/>
            <a:ext cx="93483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Bostock,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Ogievetsky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Tour through the Visualization Zoo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ACM, 2010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67358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4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visualisations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9B4B59-5D5E-A3BC-BAC7-F1E81A8F2998}"/>
              </a:ext>
            </a:extLst>
          </p:cNvPr>
          <p:cNvSpPr txBox="1"/>
          <p:nvPr/>
        </p:nvSpPr>
        <p:spPr>
          <a:xfrm>
            <a:off x="798580" y="3609405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[</a:t>
            </a:r>
            <a:r>
              <a:rPr lang="en-US" b="1" dirty="0">
                <a:solidFill>
                  <a:prstClr val="white"/>
                </a:solidFill>
                <a:latin typeface="Abadi Extra Light" panose="020B0204020104020204" pitchFamily="34" charset="0"/>
                <a:cs typeface="Circular Std Book" panose="020B0604020101020102" pitchFamily="34" charset="0"/>
              </a:rPr>
              <a:t>6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0 min]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3205DA-8BB1-7113-87FB-93267E22AC6B}"/>
              </a:ext>
            </a:extLst>
          </p:cNvPr>
          <p:cNvSpPr txBox="1">
            <a:spLocks/>
          </p:cNvSpPr>
          <p:nvPr/>
        </p:nvSpPr>
        <p:spPr>
          <a:xfrm>
            <a:off x="798580" y="3408007"/>
            <a:ext cx="9658174" cy="18544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Data models</a:t>
            </a:r>
            <a:endParaRPr kumimoji="0" lang="en-GB" sz="6000" b="0" i="1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6B6660-8887-B6A1-A7E4-EA817A2F49D2}"/>
              </a:ext>
            </a:extLst>
          </p:cNvPr>
          <p:cNvSpPr txBox="1"/>
          <p:nvPr/>
        </p:nvSpPr>
        <p:spPr>
          <a:xfrm>
            <a:off x="798580" y="5288449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[30 min]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89330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3E90836E-E949-42CD-8C2E-DFE25836B5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28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67DE9C8C-B860-4B50-AC9A-91EAD1D29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8099" y="340080"/>
            <a:ext cx="9493251" cy="6117870"/>
          </a:xfrm>
          <a:solidFill>
            <a:srgbClr val="122B39"/>
          </a:solidFill>
        </p:spPr>
        <p:txBody>
          <a:bodyPr>
            <a:noAutofit/>
          </a:bodyPr>
          <a:lstStyle/>
          <a:p>
            <a:r>
              <a:rPr lang="en-GB" sz="10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</a:t>
            </a:r>
            <a:r>
              <a:rPr lang="en-GB" sz="149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sz="149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10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Information</a:t>
            </a:r>
            <a:r>
              <a:rPr lang="en-GB" sz="149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sz="149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10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Knowledge</a:t>
            </a:r>
            <a:r>
              <a:rPr lang="en-GB" sz="149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sz="10400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97269164-8376-4894-9D9A-50893112DF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5500" y="136525"/>
            <a:ext cx="1104900" cy="110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14A1BD-44B8-45DC-9C6C-3538C0030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7731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is Data Science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6468221" y="6377186"/>
            <a:ext cx="5440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https://twitter.com/TamaraMcCleary/status/1061197523610550272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19A64AB-05E0-413E-BD9E-37F081623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2049818"/>
            <a:ext cx="8481668" cy="327148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Artificial Intelligence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Machine Learning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Deep Learning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Big Data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rgbClr val="0063AF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0594582-1E19-4375-AEAC-D31010133A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8799" y="442706"/>
            <a:ext cx="4825163" cy="5861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8BD06BA-4F96-487F-8744-D002483C19E9}"/>
              </a:ext>
            </a:extLst>
          </p:cNvPr>
          <p:cNvSpPr/>
          <p:nvPr/>
        </p:nvSpPr>
        <p:spPr>
          <a:xfrm>
            <a:off x="10225663" y="622300"/>
            <a:ext cx="819150" cy="5778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C4E056E-E484-43A7-9DFF-3AE40640F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6173" y="553454"/>
            <a:ext cx="1097280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61935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FAEDE79A-AEA1-4284-A1E0-2986DAC98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4E4F53"/>
              </a:clrFrom>
              <a:clrTo>
                <a:srgbClr val="4E4F5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667" y="271462"/>
            <a:ext cx="9330127" cy="606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D58EFC0-422A-4FF3-89A8-6ED05A0958D2}"/>
              </a:ext>
            </a:extLst>
          </p:cNvPr>
          <p:cNvSpPr txBox="1"/>
          <p:nvPr/>
        </p:nvSpPr>
        <p:spPr>
          <a:xfrm>
            <a:off x="2892388" y="6389687"/>
            <a:ext cx="640722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https://medium.com/nightingale/the-cycle-of-encoding-and-decoding-f3ff17010631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0CFCA97-9228-4DCB-9A15-12D7EBB5A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7878" y="136525"/>
            <a:ext cx="1106424" cy="110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C6A4C5-DAAF-4973-9650-B7F8841BF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80677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visualisation =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understanding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584126" y="6210142"/>
            <a:ext cx="110490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Hal Varian, Chief Economist, Google. The McKinsey Quarterly, 2009. Adapted from UW CSE442.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CEB05C4-F7F8-42F1-ADD7-3956B4FE20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3022" y="1665643"/>
            <a:ext cx="8019902" cy="435133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"The ability to take data - to be able to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understand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it, to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process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it, to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extract value 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from it, to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visualize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it, to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communicate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it - that's going to be a hugely important skill in the next decades, ...because now we really do have essentially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free and ubiquitous data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."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01814C1-4F02-46BE-8474-2B3A685415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31" r="16209"/>
          <a:stretch/>
        </p:blipFill>
        <p:spPr bwMode="auto">
          <a:xfrm flipH="1">
            <a:off x="741485" y="1858804"/>
            <a:ext cx="2770749" cy="3599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B020B-EEF0-4F45-A8F7-9DE8BCF9A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69911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visualisation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reference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584126" y="6210142"/>
            <a:ext cx="110490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Jeffrey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2018. Adapted from UW CSE442.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DBE8E1F-A217-44AC-BF3A-5FDF343D2C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84" b="17964"/>
          <a:stretch/>
        </p:blipFill>
        <p:spPr bwMode="auto">
          <a:xfrm>
            <a:off x="584126" y="1969477"/>
            <a:ext cx="10926338" cy="3493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48F8514-5C6D-4974-93EF-030F08012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55253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C1595AEB-946A-48BD-9709-EF8CC08764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93"/>
          <a:stretch/>
        </p:blipFill>
        <p:spPr bwMode="auto">
          <a:xfrm>
            <a:off x="222444" y="1588754"/>
            <a:ext cx="9487577" cy="5381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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visualisation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process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4576688" y="6210144"/>
            <a:ext cx="7056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Jeffrey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2018. Adapted from UW CSE442.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43009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7114" y="3225800"/>
            <a:ext cx="9144000" cy="2387600"/>
          </a:xfrm>
        </p:spPr>
        <p:txBody>
          <a:bodyPr/>
          <a:lstStyle/>
          <a:p>
            <a:pPr algn="l"/>
            <a:r>
              <a:rPr lang="en-GB" sz="7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domain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4A8548-2881-4873-8951-346CFE699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900" y="0"/>
            <a:ext cx="46101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4517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models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|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conceptual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models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584127" y="6210144"/>
            <a:ext cx="7056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Jeffrey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2018. Adapted from UW CSE442.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FB79AFA-824F-49A3-8059-2D6A15CD7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29" y="1665643"/>
            <a:ext cx="11445948" cy="4351338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models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are a low-level description of the data. 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Math: sets with operations on them ( + / 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· </a:t>
            </a:r>
            <a:r>
              <a:rPr lang="en-US" b="0" i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 ). </a:t>
            </a:r>
            <a:r>
              <a:rPr lang="en-US" b="0" i="1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How many? / What kind?</a:t>
            </a:r>
            <a:endParaRPr lang="en-GB" i="1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Conceptual models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are higher level mental abstractions.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Semantics and support reasoning. </a:t>
            </a:r>
            <a:r>
              <a:rPr lang="en-GB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does is mean/describe?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Examples: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1D float 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vs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Temperature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3D float 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vs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Space </a:t>
            </a:r>
          </a:p>
        </p:txBody>
      </p:sp>
    </p:spTree>
    <p:extLst>
      <p:ext uri="{BB962C8B-B14F-4D97-AF65-F5344CB8AC3E}">
        <p14:creationId xmlns:p14="http://schemas.microsoft.com/office/powerpoint/2010/main" val="41408118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6" y="473174"/>
            <a:ext cx="10607692" cy="801423"/>
          </a:xfrm>
          <a:solidFill>
            <a:srgbClr val="122B39"/>
          </a:solidFill>
        </p:spPr>
        <p:txBody>
          <a:bodyPr>
            <a:normAutofit/>
          </a:bodyPr>
          <a:lstStyle/>
          <a:p>
            <a:pPr algn="r"/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types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48A6917-2EBF-47FB-85A5-59BD4D9781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15"/>
          <a:stretch/>
        </p:blipFill>
        <p:spPr bwMode="auto">
          <a:xfrm>
            <a:off x="436291" y="516970"/>
            <a:ext cx="10346566" cy="6341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72ADDEF-14AF-4475-8817-91FA9F1DAFB5}"/>
              </a:ext>
            </a:extLst>
          </p:cNvPr>
          <p:cNvSpPr txBox="1"/>
          <p:nvPr/>
        </p:nvSpPr>
        <p:spPr>
          <a:xfrm>
            <a:off x="414769" y="2522940"/>
            <a:ext cx="888392" cy="523220"/>
          </a:xfrm>
          <a:prstGeom prst="rect">
            <a:avLst/>
          </a:prstGeom>
          <a:solidFill>
            <a:srgbClr val="122B39"/>
          </a:solidFill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O</a:t>
            </a: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/Q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7A2189-4B31-4F02-B88E-6455425937A9}"/>
              </a:ext>
            </a:extLst>
          </p:cNvPr>
          <p:cNvSpPr txBox="1"/>
          <p:nvPr/>
        </p:nvSpPr>
        <p:spPr>
          <a:xfrm>
            <a:off x="418497" y="3031571"/>
            <a:ext cx="888392" cy="523220"/>
          </a:xfrm>
          <a:prstGeom prst="rect">
            <a:avLst/>
          </a:prstGeom>
          <a:solidFill>
            <a:srgbClr val="122B39"/>
          </a:solidFill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(T)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13891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6" y="473174"/>
            <a:ext cx="10607692" cy="801423"/>
          </a:xfrm>
          <a:solidFill>
            <a:srgbClr val="122B39"/>
          </a:solidFill>
        </p:spPr>
        <p:txBody>
          <a:bodyPr>
            <a:normAutofit/>
          </a:bodyPr>
          <a:lstStyle/>
          <a:p>
            <a:pPr algn="r"/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types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246C746-BB71-4977-BAD7-3679F56B2B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01"/>
          <a:stretch/>
        </p:blipFill>
        <p:spPr bwMode="auto">
          <a:xfrm>
            <a:off x="441277" y="429370"/>
            <a:ext cx="10427489" cy="6314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DC3B731-B4FF-47E7-92D9-32A3B748C156}"/>
              </a:ext>
            </a:extLst>
          </p:cNvPr>
          <p:cNvSpPr txBox="1"/>
          <p:nvPr/>
        </p:nvSpPr>
        <p:spPr>
          <a:xfrm>
            <a:off x="414769" y="2796705"/>
            <a:ext cx="888392" cy="523220"/>
          </a:xfrm>
          <a:prstGeom prst="rect">
            <a:avLst/>
          </a:prstGeom>
          <a:solidFill>
            <a:srgbClr val="122B39"/>
          </a:solidFill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O</a:t>
            </a: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/Q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10C41A-2F9F-4FE8-9BC7-9B5FCB6F781E}"/>
              </a:ext>
            </a:extLst>
          </p:cNvPr>
          <p:cNvSpPr txBox="1"/>
          <p:nvPr/>
        </p:nvSpPr>
        <p:spPr>
          <a:xfrm>
            <a:off x="414769" y="3292253"/>
            <a:ext cx="888392" cy="523220"/>
          </a:xfrm>
          <a:prstGeom prst="rect">
            <a:avLst/>
          </a:prstGeom>
          <a:solidFill>
            <a:srgbClr val="122B39"/>
          </a:solidFill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(T)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47628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from 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model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to 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type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FB79AFA-824F-49A3-8059-2D6A15CD7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29" y="1665642"/>
            <a:ext cx="11445948" cy="475158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model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12.3, red, A, 2021-10-111</a:t>
            </a:r>
            <a:endParaRPr lang="en-GB" i="1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Conceptual model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temperature, colour, candidate ID, date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Working together: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Putting the data into the correct </a:t>
            </a:r>
            <a:r>
              <a:rPr lang="en-GB" b="1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context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 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correct data type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Watch out for 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traps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! </a:t>
            </a:r>
          </a:p>
          <a:p>
            <a:pPr lvl="1"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“B” can be </a:t>
            </a:r>
            <a:r>
              <a:rPr lang="en-GB" b="1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nominal 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or </a:t>
            </a:r>
            <a:r>
              <a:rPr lang="en-GB" b="1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ordinal </a:t>
            </a:r>
          </a:p>
          <a:p>
            <a:pPr lvl="1"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“February” can be </a:t>
            </a:r>
            <a:r>
              <a:rPr lang="en-GB" b="1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nominal 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or </a:t>
            </a:r>
            <a:r>
              <a:rPr lang="en-GB" b="1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ordinal 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(special case of </a:t>
            </a:r>
            <a:r>
              <a:rPr lang="en-GB" b="1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temporal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“2021” can be </a:t>
            </a:r>
            <a:r>
              <a:rPr lang="en-GB" b="1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anything</a:t>
            </a:r>
            <a:endParaRPr lang="en-GB" i="1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0223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C1595AEB-946A-48BD-9709-EF8CC08764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93"/>
          <a:stretch/>
        </p:blipFill>
        <p:spPr bwMode="auto">
          <a:xfrm>
            <a:off x="222444" y="1588754"/>
            <a:ext cx="9487577" cy="5381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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visualisation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process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4576688" y="6210144"/>
            <a:ext cx="7056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Jeffrey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2018. Adapted from UW CSE442.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8204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4A8548-2881-4873-8951-346CFE699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900" y="0"/>
            <a:ext cx="4610100" cy="4419600"/>
          </a:xfrm>
          <a:prstGeom prst="rect">
            <a:avLst/>
          </a:prstGeom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1F70D6A5-9A9B-497E-A3B4-2371F2F84C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38" y="0"/>
            <a:ext cx="16716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D3F4DB2-2EE3-4FDF-950E-48D0AB8378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6600" y="1249362"/>
            <a:ext cx="7327900" cy="4503737"/>
          </a:xfrm>
        </p:spPr>
        <p:txBody>
          <a:bodyPr>
            <a:normAutofit fontScale="90000"/>
          </a:bodyPr>
          <a:lstStyle/>
          <a:p>
            <a:pPr algn="l"/>
            <a:r>
              <a:rPr lang="en-GB" sz="12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</a:t>
            </a:r>
            <a:r>
              <a:rPr lang="en-GB" sz="12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ZB</a:t>
            </a:r>
            <a:b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b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7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zeta-exa-</a:t>
            </a:r>
            <a:r>
              <a:rPr lang="en-GB" sz="7200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peta</a:t>
            </a:r>
            <a:br>
              <a:rPr lang="en-GB" sz="7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7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terra-giga-mega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C7859C-AB48-44E1-BB31-4EA7E0157EAC}"/>
              </a:ext>
            </a:extLst>
          </p:cNvPr>
          <p:cNvSpPr txBox="1"/>
          <p:nvPr/>
        </p:nvSpPr>
        <p:spPr>
          <a:xfrm>
            <a:off x="3276600" y="6369713"/>
            <a:ext cx="5440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Norhteastern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2016</a:t>
            </a:r>
          </a:p>
        </p:txBody>
      </p:sp>
    </p:spTree>
    <p:extLst>
      <p:ext uri="{BB962C8B-B14F-4D97-AF65-F5344CB8AC3E}">
        <p14:creationId xmlns:p14="http://schemas.microsoft.com/office/powerpoint/2010/main" val="18900409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7114" y="3225800"/>
            <a:ext cx="9144000" cy="2387600"/>
          </a:xfrm>
        </p:spPr>
        <p:txBody>
          <a:bodyPr/>
          <a:lstStyle/>
          <a:p>
            <a:pPr algn="l"/>
            <a:r>
              <a:rPr lang="en-GB" sz="7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wrangling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4A8548-2881-4873-8951-346CFE699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900" y="0"/>
            <a:ext cx="46101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6735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standards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584127" y="6210144"/>
            <a:ext cx="7056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énes Csala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Economic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Observatory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1, based on Hadley Wickham, RStudio, 2012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FB79AFA-824F-49A3-8059-2D6A15CD7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29" y="1506855"/>
            <a:ext cx="11445948" cy="4609222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Economics Observatory </a:t>
            </a:r>
            <a:r>
              <a:rPr lang="en-GB" b="1" i="0" dirty="0">
                <a:solidFill>
                  <a:srgbClr val="ADBAC7"/>
                </a:solidFill>
                <a:effectLst/>
                <a:latin typeface="-apple-system"/>
              </a:rPr>
              <a:t>📐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3"/>
              </a:rPr>
              <a:t>Data Guidelines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↗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strive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maintain a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ll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displayed on the site in a standardized,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TIDY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format. That means that every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point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is a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row (line)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and every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feature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is a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column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The first column is called the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index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, and it is the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typcially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the column, based on which each of the data points gets a unique identifier. 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ometimes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the index column of datasets is a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, in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which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case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can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treat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data series as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time series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Economics Observatory 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🌌 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4"/>
              </a:rPr>
              <a:t>Visualisation Guidelines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↗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4EA5497C-08FD-417B-BF7D-823356E22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0597" y="169302"/>
            <a:ext cx="1097280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53992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TIDY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FB79AFA-824F-49A3-8059-2D6A15CD7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29" y="1665643"/>
            <a:ext cx="11445948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this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(wide form)</a:t>
            </a:r>
          </a:p>
          <a:p>
            <a:pPr marL="0" indent="0">
              <a:lnSpc>
                <a:spcPct val="150000"/>
              </a:lnSpc>
              <a:buNone/>
            </a:pPr>
            <a:endParaRPr lang="en-GB" sz="4000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should be converted to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this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(long form)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9DB25EE-94E2-4669-B200-F32AFB213DE9}"/>
              </a:ext>
            </a:extLst>
          </p:cNvPr>
          <p:cNvGraphicFramePr>
            <a:graphicFrameLocks noGrp="1"/>
          </p:cNvGraphicFramePr>
          <p:nvPr/>
        </p:nvGraphicFramePr>
        <p:xfrm>
          <a:off x="684887" y="2435422"/>
          <a:ext cx="10515600" cy="937260"/>
        </p:xfrm>
        <a:graphic>
          <a:graphicData uri="http://schemas.openxmlformats.org/drawingml/2006/table">
            <a:tbl>
              <a:tblPr/>
              <a:tblGrid>
                <a:gridCol w="2628900">
                  <a:extLst>
                    <a:ext uri="{9D8B030D-6E8A-4147-A177-3AD203B41FA5}">
                      <a16:colId xmlns:a16="http://schemas.microsoft.com/office/drawing/2014/main" val="137680001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14267745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61410925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1171519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36B7B4"/>
                          </a:solidFill>
                          <a:effectLst/>
                        </a:rPr>
                        <a:t>Country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36B7B4"/>
                          </a:solidFill>
                          <a:effectLst/>
                        </a:rPr>
                        <a:t>2019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36B7B4"/>
                          </a:solidFill>
                          <a:effectLst/>
                        </a:rPr>
                        <a:t>2020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36B7B4"/>
                          </a:solidFill>
                          <a:effectLst/>
                        </a:rPr>
                        <a:t>2021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653085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Austria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42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13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69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815416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Belgium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75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12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77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7217587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3DAE013E-477A-4423-AB63-360D4593ED41}"/>
              </a:ext>
            </a:extLst>
          </p:cNvPr>
          <p:cNvGraphicFramePr>
            <a:graphicFrameLocks noGrp="1"/>
          </p:cNvGraphicFramePr>
          <p:nvPr/>
        </p:nvGraphicFramePr>
        <p:xfrm>
          <a:off x="684887" y="4286081"/>
          <a:ext cx="10515600" cy="218694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718611396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642004884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84707732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36B7B4"/>
                          </a:solidFill>
                          <a:effectLst/>
                        </a:rPr>
                        <a:t>Country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36B7B4"/>
                          </a:solidFill>
                          <a:effectLst/>
                        </a:rPr>
                        <a:t>Year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36B7B4"/>
                          </a:solidFill>
                          <a:effectLst/>
                        </a:rPr>
                        <a:t>Value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1466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Austria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2019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42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739278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Austria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2020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13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843388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Austria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2021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69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056661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Belgium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2019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75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6953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Belgium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2020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12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916377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Belgium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2021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77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27576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31680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628889" y="6210144"/>
            <a:ext cx="7056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Jeffrey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2018. Adapted from UW CSE442.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9E0ED1EE-25F2-429D-9C26-ABB73D289D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83" b="17154"/>
          <a:stretch/>
        </p:blipFill>
        <p:spPr bwMode="auto">
          <a:xfrm>
            <a:off x="317862" y="1716088"/>
            <a:ext cx="8172450" cy="3759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AF87A78-1506-4D3C-8453-BAED61676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TIDY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4932CD-0828-4D44-840C-CFA8B2FFD30D}"/>
              </a:ext>
            </a:extLst>
          </p:cNvPr>
          <p:cNvSpPr txBox="1"/>
          <p:nvPr/>
        </p:nvSpPr>
        <p:spPr>
          <a:xfrm>
            <a:off x="6307338" y="1727869"/>
            <a:ext cx="517019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pandas: </a:t>
            </a: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DataFrame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JavaScript: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Object Array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292995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628889" y="6210144"/>
            <a:ext cx="7056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Jeffrey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2018. Adapted from UW CSE442.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AF87A78-1506-4D3C-8453-BAED61676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9923" y="2639769"/>
            <a:ext cx="3193933" cy="1325563"/>
          </a:xfrm>
          <a:solidFill>
            <a:srgbClr val="122B39"/>
          </a:solidFill>
        </p:spPr>
        <p:txBody>
          <a:bodyPr>
            <a:normAutofit fontScale="90000"/>
          </a:bodyPr>
          <a:lstStyle/>
          <a:p>
            <a:pPr algn="ctr"/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slice </a:t>
            </a:r>
            <a:b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b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or</a:t>
            </a:r>
            <a:b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b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dice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F1BA29CC-0485-4654-BCCD-EF55E31ED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951" y="392734"/>
            <a:ext cx="7629525" cy="6524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9071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0" name="Picture 16">
            <a:extLst>
              <a:ext uri="{FF2B5EF4-FFF2-40B4-BE49-F238E27FC236}">
                <a16:creationId xmlns:a16="http://schemas.microsoft.com/office/drawing/2014/main" id="{9E2C5370-C990-4B04-AC06-DB97FDA04B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69850"/>
            <a:ext cx="11925300" cy="1325563"/>
          </a:xfrm>
          <a:noFill/>
        </p:spPr>
        <p:txBody>
          <a:bodyPr>
            <a:noAutofit/>
          </a:bodyPr>
          <a:lstStyle/>
          <a:p>
            <a:r>
              <a:rPr lang="en-GB" sz="5000" dirty="0">
                <a:solidFill>
                  <a:srgbClr val="122B3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Attention </a:t>
            </a:r>
            <a:r>
              <a:rPr lang="en-GB" sz="50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                               </a:t>
            </a:r>
            <a:r>
              <a:rPr lang="en-GB" sz="5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At tension </a:t>
            </a:r>
            <a:r>
              <a:rPr lang="en-GB" sz="50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135010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8" name="Picture 6">
            <a:extLst>
              <a:ext uri="{FF2B5EF4-FFF2-40B4-BE49-F238E27FC236}">
                <a16:creationId xmlns:a16="http://schemas.microsoft.com/office/drawing/2014/main" id="{4BEB66D2-4BF3-4EE9-95B0-98E1C0F5B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833438"/>
            <a:ext cx="7620000" cy="5191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>
            <a:extLst>
              <a:ext uri="{FF2B5EF4-FFF2-40B4-BE49-F238E27FC236}">
                <a16:creationId xmlns:a16="http://schemas.microsoft.com/office/drawing/2014/main" id="{1BFE4415-FE8C-43F7-BA4D-0D595F1954D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9375" y="1108868"/>
            <a:ext cx="310515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E3AABC-BA1B-4BAF-8178-E1DDDC7F3786}"/>
              </a:ext>
            </a:extLst>
          </p:cNvPr>
          <p:cNvSpPr txBox="1"/>
          <p:nvPr/>
        </p:nvSpPr>
        <p:spPr>
          <a:xfrm>
            <a:off x="5289550" y="5905698"/>
            <a:ext cx="5440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Sabine Kastner et al., Princeton, 2018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288ED80-D7B2-43ED-ABA7-B7FA77A2E0CF}"/>
              </a:ext>
            </a:extLst>
          </p:cNvPr>
          <p:cNvSpPr txBox="1">
            <a:spLocks/>
          </p:cNvSpPr>
          <p:nvPr/>
        </p:nvSpPr>
        <p:spPr>
          <a:xfrm>
            <a:off x="1292225" y="1143000"/>
            <a:ext cx="6356350" cy="4503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250</a:t>
            </a:r>
            <a:r>
              <a:rPr kumimoji="0" lang="en-GB" sz="12800" b="0" i="0" u="none" strike="noStrike" kern="1200" cap="none" spc="0" normalizeH="0" baseline="0" noProof="0" dirty="0">
                <a:ln>
                  <a:noFill/>
                </a:ln>
                <a:solidFill>
                  <a:srgbClr val="36B7B4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 </a:t>
            </a:r>
            <a:r>
              <a:rPr kumimoji="0" lang="en-GB" sz="12800" b="0" i="0" u="none" strike="noStrike" kern="1200" cap="none" spc="0" normalizeH="0" baseline="0" noProof="0" dirty="0" err="1">
                <a:ln>
                  <a:noFill/>
                </a:ln>
                <a:solidFill>
                  <a:srgbClr val="36B7B4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ms</a:t>
            </a:r>
            <a:endParaRPr kumimoji="0" lang="en-GB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j-ea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053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"/>
                                        <p:tgtEl>
                                          <p:spTgt spid="81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8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Attention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poverty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584126" y="6210142"/>
            <a:ext cx="110490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Herb Simon, as quoted by Hal Varian, Scientific American, 1995. Adapted from UW CSE442 and the original research by PARC UIR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CEB05C4-F7F8-42F1-ADD7-3956B4FE20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4549" y="1665643"/>
            <a:ext cx="8588375" cy="435133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"What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information consumes 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is rather obvious: it consumes the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attention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of its recipients. Hence, a wealth of information creates a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poverty of attention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, and a need to allocate that attention efficiently among the overabundance of information sources that might consume it."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358CBEC7-CF40-4AE7-B077-E35300765C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702" y="1858804"/>
            <a:ext cx="2421047" cy="3616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8243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FAEDE79A-AEA1-4284-A1E0-2986DAC98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4E4F53"/>
              </a:clrFrom>
              <a:clrTo>
                <a:srgbClr val="4E4F5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667" y="271462"/>
            <a:ext cx="9330127" cy="606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D58EFC0-422A-4FF3-89A8-6ED05A0958D2}"/>
              </a:ext>
            </a:extLst>
          </p:cNvPr>
          <p:cNvSpPr txBox="1"/>
          <p:nvPr/>
        </p:nvSpPr>
        <p:spPr>
          <a:xfrm>
            <a:off x="2892388" y="6389687"/>
            <a:ext cx="640722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https://medium.com/nightingale/the-cycle-of-encoding-and-decoding-f3ff17010631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0CFCA97-9228-4DCB-9A15-12D7EBB5A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0849" y="5719011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4595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Big Data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Big Responsibility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29DB8374-0D31-4DD0-AD72-221AC6CEB2D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739" y="1665643"/>
            <a:ext cx="10882522" cy="436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C74578-D68C-40A5-A4FD-94C4B99CDEBA}"/>
              </a:ext>
            </a:extLst>
          </p:cNvPr>
          <p:cNvSpPr txBox="1"/>
          <p:nvPr/>
        </p:nvSpPr>
        <p:spPr>
          <a:xfrm>
            <a:off x="584127" y="6210142"/>
            <a:ext cx="5440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Datasaurus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Autodesk, Alberto Cairo, 2017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05D25F0-7E2E-4572-A693-3D2BF34C9A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9706" y="4951601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0191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36B7B4"/>
      </a:hlink>
      <a:folHlink>
        <a:srgbClr val="36B7B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994</TotalTime>
  <Words>2448</Words>
  <Application>Microsoft Macintosh PowerPoint</Application>
  <PresentationFormat>Widescreen</PresentationFormat>
  <Paragraphs>355</Paragraphs>
  <Slides>44</Slides>
  <Notes>41</Notes>
  <HiddenSlides>21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44</vt:i4>
      </vt:variant>
    </vt:vector>
  </HeadingPairs>
  <TitlesOfParts>
    <vt:vector size="57" baseType="lpstr">
      <vt:lpstr>-apple-system</vt:lpstr>
      <vt:lpstr>Abadi Extra Light</vt:lpstr>
      <vt:lpstr>Arial</vt:lpstr>
      <vt:lpstr>Calibri</vt:lpstr>
      <vt:lpstr>Calibri Light</vt:lpstr>
      <vt:lpstr>Circular Std Black</vt:lpstr>
      <vt:lpstr>Circular Std Book</vt:lpstr>
      <vt:lpstr>DDG_ProximaNova</vt:lpstr>
      <vt:lpstr>inherit</vt:lpstr>
      <vt:lpstr>Times New Roman</vt:lpstr>
      <vt:lpstr>Office Theme</vt:lpstr>
      <vt:lpstr>2_Office Theme</vt:lpstr>
      <vt:lpstr>5_Custom Design</vt:lpstr>
      <vt:lpstr>Session 4. Advanced visualisations</vt:lpstr>
      <vt:lpstr>Session 4. Advanced visualisations</vt:lpstr>
      <vt:lpstr>What is Data Science?</vt:lpstr>
      <vt:lpstr>1 ZB  zeta-exa-peta terra-giga-mega</vt:lpstr>
      <vt:lpstr>Attention ?                               At tension ? </vt:lpstr>
      <vt:lpstr>PowerPoint Presentation</vt:lpstr>
      <vt:lpstr>Attention poverty</vt:lpstr>
      <vt:lpstr>PowerPoint Presentation</vt:lpstr>
      <vt:lpstr>Big Data. Big Responsibility.</vt:lpstr>
      <vt:lpstr>Visual language is a sign system.</vt:lpstr>
      <vt:lpstr>Visual language is a sign system.</vt:lpstr>
      <vt:lpstr>Bertin’s semiology of graphics.</vt:lpstr>
      <vt:lpstr>Visual encoding variables. Visual Grammar.</vt:lpstr>
      <vt:lpstr>Bertin’s   “Levels of Organisation”</vt:lpstr>
      <vt:lpstr>Mackinlay design criteria.</vt:lpstr>
      <vt:lpstr>Mackinlay design criteria.</vt:lpstr>
      <vt:lpstr>Which square is lighter?</vt:lpstr>
      <vt:lpstr>Which square is lighter?</vt:lpstr>
      <vt:lpstr>How many times is the right circle larger?</vt:lpstr>
      <vt:lpstr>How many times is the top bar longer?</vt:lpstr>
      <vt:lpstr>What colour do you see?</vt:lpstr>
      <vt:lpstr>What colour do you see?</vt:lpstr>
      <vt:lpstr>What colour do you see?</vt:lpstr>
      <vt:lpstr>Stevens’ power law.</vt:lpstr>
      <vt:lpstr>Stevens’ power law.</vt:lpstr>
      <vt:lpstr>Visual language is a sign system.</vt:lpstr>
      <vt:lpstr>Data visualization zoo.</vt:lpstr>
      <vt:lpstr>Session 4. Advanced visualisations</vt:lpstr>
      <vt:lpstr>Data. Information. Knowledge.</vt:lpstr>
      <vt:lpstr>PowerPoint Presentation</vt:lpstr>
      <vt:lpstr>visualisation = understanding</vt:lpstr>
      <vt:lpstr>visualisation reference model</vt:lpstr>
      <vt:lpstr>data  visualisation process</vt:lpstr>
      <vt:lpstr>data domain.</vt:lpstr>
      <vt:lpstr>data models | conceptual models</vt:lpstr>
      <vt:lpstr>data types</vt:lpstr>
      <vt:lpstr>data types</vt:lpstr>
      <vt:lpstr>from model to type</vt:lpstr>
      <vt:lpstr>data  visualisation process</vt:lpstr>
      <vt:lpstr>data wrangling.</vt:lpstr>
      <vt:lpstr>data standards</vt:lpstr>
      <vt:lpstr>TIDY data</vt:lpstr>
      <vt:lpstr>TIDY data</vt:lpstr>
      <vt:lpstr>slice   or  dice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Communicating Economics.</dc:title>
  <dc:creator>Xenia Levantis</dc:creator>
  <cp:lastModifiedBy>Finn McEvoy</cp:lastModifiedBy>
  <cp:revision>77</cp:revision>
  <dcterms:created xsi:type="dcterms:W3CDTF">2021-07-20T09:12:48Z</dcterms:created>
  <dcterms:modified xsi:type="dcterms:W3CDTF">2024-04-19T16:23:14Z</dcterms:modified>
</cp:coreProperties>
</file>

<file path=docProps/thumbnail.jpeg>
</file>